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295" r:id="rId3"/>
    <p:sldId id="362" r:id="rId4"/>
    <p:sldId id="363" r:id="rId5"/>
    <p:sldId id="359" r:id="rId6"/>
    <p:sldId id="364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88" r:id="rId15"/>
    <p:sldId id="389" r:id="rId16"/>
    <p:sldId id="391" r:id="rId17"/>
    <p:sldId id="392" r:id="rId18"/>
    <p:sldId id="390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4" r:id="rId30"/>
    <p:sldId id="385" r:id="rId31"/>
    <p:sldId id="386" r:id="rId32"/>
    <p:sldId id="387" r:id="rId33"/>
    <p:sldId id="393" r:id="rId34"/>
    <p:sldId id="39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naver.com/PostView.nhn?blogId=o3k3585&amp;logNo=220889620592&amp;categoryNo=20&amp;parentCategoryNo=0&amp;viewDate=&amp;currentPage=1&amp;postListTopCurrentPage=1&amp;from=postView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D222-F09B-40F8-B18F-B1FFDA977FAF}"/>
              </a:ext>
            </a:extLst>
          </p:cNvPr>
          <p:cNvSpPr txBox="1"/>
          <p:nvPr/>
        </p:nvSpPr>
        <p:spPr>
          <a:xfrm>
            <a:off x="7109012" y="3900173"/>
            <a:ext cx="4195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날짜함수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(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오라클 날짜 자동 입력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형 변환 함수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NVL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함수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DECODE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함수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CASE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함수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두 날짜 사이 간격 </a:t>
            </a:r>
            <a:r>
              <a:rPr lang="en-US" altLang="ko-KR" sz="1600" b="1" dirty="0">
                <a:latin typeface="+mn-ea"/>
              </a:rPr>
              <a:t>– MONTHS_BETWEEN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4B36F-70AE-490A-8079-BAA3C332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90" y="1842000"/>
            <a:ext cx="9569392" cy="35351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25017C-54B3-434C-A23B-46B91196E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89" y="5401445"/>
            <a:ext cx="5579640" cy="13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9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개월 수를 더하는 </a:t>
            </a:r>
            <a:r>
              <a:rPr lang="en-US" altLang="ko-KR" sz="1600" b="1" dirty="0">
                <a:latin typeface="+mn-ea"/>
              </a:rPr>
              <a:t>ADD_MONTHS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D52344-0937-4677-8CAD-C1BB0FC1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4" y="1735874"/>
            <a:ext cx="8313315" cy="28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05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해당 요일의 가장 가까운 날짜를 반환하는 </a:t>
            </a:r>
            <a:r>
              <a:rPr lang="en-US" altLang="ko-KR" sz="1600" b="1" dirty="0">
                <a:latin typeface="+mn-ea"/>
              </a:rPr>
              <a:t>NEXT_DAY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3F6C14-2A8E-4CCA-B6CA-161A486E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98" y="1741260"/>
            <a:ext cx="8445747" cy="32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5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해당  달의 마지막 날짜를 반환하는 </a:t>
            </a:r>
            <a:r>
              <a:rPr lang="en-US" altLang="ko-KR" sz="1600" b="1" dirty="0">
                <a:latin typeface="+mn-ea"/>
              </a:rPr>
              <a:t>LAST_DAY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5956BE-D739-4F8B-9603-A7A3DCF2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07" y="1786256"/>
            <a:ext cx="9222297" cy="247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3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오라클 </a:t>
            </a:r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날짜 자동입력 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42473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Create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table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board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(</a:t>
            </a:r>
          </a:p>
          <a:p>
            <a:r>
              <a:rPr lang="en-US" altLang="ko-KR" sz="1600" b="1" dirty="0" err="1">
                <a:latin typeface="+mn-ea"/>
              </a:rPr>
              <a:t>b_id</a:t>
            </a:r>
            <a:r>
              <a:rPr lang="en-US" altLang="ko-KR" sz="1600" b="1" dirty="0">
                <a:latin typeface="+mn-ea"/>
              </a:rPr>
              <a:t> number(4) primary key,</a:t>
            </a:r>
          </a:p>
          <a:p>
            <a:r>
              <a:rPr lang="en-US" altLang="ko-KR" sz="1600" b="1" dirty="0" err="1">
                <a:latin typeface="+mn-ea"/>
              </a:rPr>
              <a:t>b_name</a:t>
            </a:r>
            <a:r>
              <a:rPr lang="en-US" altLang="ko-KR" sz="1600" b="1" dirty="0">
                <a:latin typeface="+mn-ea"/>
              </a:rPr>
              <a:t> varchar2(20),</a:t>
            </a:r>
          </a:p>
          <a:p>
            <a:r>
              <a:rPr lang="en-US" altLang="ko-KR" sz="1600" b="1" dirty="0" err="1">
                <a:latin typeface="+mn-ea"/>
              </a:rPr>
              <a:t>b_title</a:t>
            </a:r>
            <a:r>
              <a:rPr lang="en-US" altLang="ko-KR" sz="1600" b="1" dirty="0">
                <a:latin typeface="+mn-ea"/>
              </a:rPr>
              <a:t> varchar2(100),</a:t>
            </a:r>
          </a:p>
          <a:p>
            <a:r>
              <a:rPr lang="en-US" altLang="ko-KR" sz="1600" b="1" dirty="0" err="1">
                <a:latin typeface="+mn-ea"/>
              </a:rPr>
              <a:t>b_content</a:t>
            </a:r>
            <a:r>
              <a:rPr lang="en-US" altLang="ko-KR" sz="1600" b="1" dirty="0">
                <a:latin typeface="+mn-ea"/>
              </a:rPr>
              <a:t> varchar2(300),</a:t>
            </a:r>
          </a:p>
          <a:p>
            <a:r>
              <a:rPr lang="en-US" altLang="ko-KR" sz="1600" b="1" dirty="0" err="1">
                <a:latin typeface="+mn-ea"/>
              </a:rPr>
              <a:t>b_date</a:t>
            </a:r>
            <a:r>
              <a:rPr lang="en-US" altLang="ko-KR" sz="1600" b="1" dirty="0">
                <a:latin typeface="+mn-ea"/>
              </a:rPr>
              <a:t> date default </a:t>
            </a:r>
            <a:r>
              <a:rPr lang="en-US" altLang="ko-KR" sz="1600" b="1" dirty="0" err="1">
                <a:latin typeface="+mn-ea"/>
              </a:rPr>
              <a:t>sysdate</a:t>
            </a:r>
            <a:r>
              <a:rPr lang="en-US" altLang="ko-KR" sz="1600" b="1" dirty="0">
                <a:latin typeface="+mn-ea"/>
              </a:rPr>
              <a:t>,</a:t>
            </a:r>
          </a:p>
          <a:p>
            <a:r>
              <a:rPr lang="en-US" altLang="ko-KR" sz="1600" b="1" dirty="0" err="1">
                <a:latin typeface="+mn-ea"/>
              </a:rPr>
              <a:t>b_hit</a:t>
            </a:r>
            <a:r>
              <a:rPr lang="en-US" altLang="ko-KR" sz="1600" b="1" dirty="0">
                <a:latin typeface="+mn-ea"/>
              </a:rPr>
              <a:t> number(4) default 0,</a:t>
            </a:r>
          </a:p>
          <a:p>
            <a:r>
              <a:rPr lang="en-US" altLang="ko-KR" sz="1600" b="1" dirty="0" err="1">
                <a:latin typeface="+mn-ea"/>
              </a:rPr>
              <a:t>b_group</a:t>
            </a:r>
            <a:r>
              <a:rPr lang="en-US" altLang="ko-KR" sz="1600" b="1" dirty="0">
                <a:latin typeface="+mn-ea"/>
              </a:rPr>
              <a:t> number(4),</a:t>
            </a:r>
          </a:p>
          <a:p>
            <a:r>
              <a:rPr lang="en-US" altLang="ko-KR" sz="1600" b="1" dirty="0" err="1">
                <a:latin typeface="+mn-ea"/>
              </a:rPr>
              <a:t>b_step</a:t>
            </a:r>
            <a:r>
              <a:rPr lang="en-US" altLang="ko-KR" sz="1600" b="1" dirty="0">
                <a:latin typeface="+mn-ea"/>
              </a:rPr>
              <a:t> number(4),</a:t>
            </a:r>
          </a:p>
          <a:p>
            <a:r>
              <a:rPr lang="en-US" altLang="ko-KR" sz="1600" b="1" dirty="0" err="1">
                <a:latin typeface="+mn-ea"/>
              </a:rPr>
              <a:t>b_indent</a:t>
            </a:r>
            <a:r>
              <a:rPr lang="en-US" altLang="ko-KR" sz="1600" b="1" dirty="0">
                <a:latin typeface="+mn-ea"/>
              </a:rPr>
              <a:t> number(4)</a:t>
            </a:r>
          </a:p>
          <a:p>
            <a:r>
              <a:rPr lang="en-US" altLang="ko-KR" sz="1600" b="1" dirty="0">
                <a:latin typeface="+mn-ea"/>
              </a:rPr>
              <a:t>);</a:t>
            </a:r>
          </a:p>
          <a:p>
            <a:endParaRPr lang="en-US" altLang="ko-KR" sz="1600" b="1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FC03F4-ECE1-41B9-9BC2-0FB8580F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685" y="1662011"/>
            <a:ext cx="4937829" cy="206100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D027E2-3046-4D8C-97AB-851F7E57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90" y="4655080"/>
            <a:ext cx="10798684" cy="940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FED4E-54AE-4C90-8F3B-C7445604AB55}"/>
              </a:ext>
            </a:extLst>
          </p:cNvPr>
          <p:cNvSpPr txBox="1"/>
          <p:nvPr/>
        </p:nvSpPr>
        <p:spPr>
          <a:xfrm>
            <a:off x="756139" y="4310908"/>
            <a:ext cx="9287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n-ea"/>
              </a:rPr>
              <a:t>테스트를 위한 </a:t>
            </a:r>
            <a:r>
              <a:rPr lang="en-US" altLang="ko-KR" sz="1100" dirty="0">
                <a:latin typeface="+mn-ea"/>
              </a:rPr>
              <a:t>Dummy Data</a:t>
            </a:r>
            <a:r>
              <a:rPr lang="ko-KR" altLang="en-US" sz="1100" dirty="0">
                <a:latin typeface="+mn-ea"/>
              </a:rPr>
              <a:t> 입력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856E54-6717-4E54-BC5B-E91DDD44D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38" y="5677977"/>
            <a:ext cx="4621205" cy="6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22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자바 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321116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Java.util.Date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+mn-ea"/>
              </a:rPr>
              <a:t>일반적으로 날짜와 시간을 저장할 때 사용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2020-04-13 13:00:01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E43CC-7FF4-4FFA-B0E9-9259A9837C72}"/>
              </a:ext>
            </a:extLst>
          </p:cNvPr>
          <p:cNvSpPr txBox="1"/>
          <p:nvPr/>
        </p:nvSpPr>
        <p:spPr>
          <a:xfrm>
            <a:off x="757604" y="4860016"/>
            <a:ext cx="10676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Java.sql.Timestamp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Date</a:t>
            </a:r>
            <a:r>
              <a:rPr lang="ko-KR" altLang="en-US" sz="1600" b="1" dirty="0">
                <a:latin typeface="+mn-ea"/>
              </a:rPr>
              <a:t>보다 정밀한 시간을 </a:t>
            </a:r>
            <a:r>
              <a:rPr lang="ko-KR" altLang="en-US" sz="1600" b="1" dirty="0" err="1">
                <a:latin typeface="+mn-ea"/>
              </a:rPr>
              <a:t>요구할때</a:t>
            </a:r>
            <a:r>
              <a:rPr lang="ko-KR" altLang="en-US" sz="1600" b="1" dirty="0">
                <a:latin typeface="+mn-ea"/>
              </a:rPr>
              <a:t> 사용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latin typeface="+mn-ea"/>
              </a:rPr>
              <a:t>시스템간의</a:t>
            </a:r>
            <a:r>
              <a:rPr lang="ko-KR" altLang="en-US" sz="1600" b="1" dirty="0">
                <a:latin typeface="+mn-ea"/>
              </a:rPr>
              <a:t> 프로세스 시간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등으로 우선 순위를 </a:t>
            </a:r>
            <a:r>
              <a:rPr lang="ko-KR" altLang="en-US" sz="1600" b="1" dirty="0" err="1">
                <a:latin typeface="+mn-ea"/>
              </a:rPr>
              <a:t>정할때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밀리세컨드</a:t>
            </a:r>
            <a:r>
              <a:rPr lang="ko-KR" altLang="en-US" sz="1600" b="1" dirty="0">
                <a:latin typeface="+mn-ea"/>
              </a:rPr>
              <a:t> 이하까지 사용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2020-04-13 13:00:01.000000000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D6C3E-2EC2-4F3F-9472-8721299B4EED}"/>
              </a:ext>
            </a:extLst>
          </p:cNvPr>
          <p:cNvSpPr txBox="1"/>
          <p:nvPr/>
        </p:nvSpPr>
        <p:spPr>
          <a:xfrm>
            <a:off x="677008" y="2342147"/>
            <a:ext cx="106767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Calendar </a:t>
            </a:r>
            <a:r>
              <a:rPr lang="en-US" altLang="ko-KR" sz="1600" b="1" dirty="0" err="1">
                <a:latin typeface="+mn-ea"/>
              </a:rPr>
              <a:t>cal</a:t>
            </a:r>
            <a:r>
              <a:rPr lang="en-US" altLang="ko-KR" sz="1600" b="1" dirty="0">
                <a:latin typeface="+mn-ea"/>
              </a:rPr>
              <a:t> = </a:t>
            </a:r>
            <a:r>
              <a:rPr lang="en-US" altLang="ko-KR" sz="1600" b="1" dirty="0" err="1">
                <a:latin typeface="+mn-ea"/>
              </a:rPr>
              <a:t>Calendar.getInstance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r>
              <a:rPr lang="en-US" altLang="ko-KR" sz="1600" b="1" dirty="0">
                <a:latin typeface="+mn-ea"/>
              </a:rPr>
              <a:t>Date </a:t>
            </a:r>
            <a:r>
              <a:rPr lang="en-US" altLang="ko-KR" sz="1600" b="1" dirty="0" err="1">
                <a:latin typeface="+mn-ea"/>
              </a:rPr>
              <a:t>date</a:t>
            </a:r>
            <a:r>
              <a:rPr lang="en-US" altLang="ko-KR" sz="1600" b="1" dirty="0">
                <a:latin typeface="+mn-ea"/>
              </a:rPr>
              <a:t> = </a:t>
            </a:r>
            <a:r>
              <a:rPr lang="en-US" altLang="ko-KR" sz="1600" b="1" dirty="0" err="1">
                <a:latin typeface="+mn-ea"/>
              </a:rPr>
              <a:t>cal.getTime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r>
              <a:rPr lang="en-US" altLang="ko-KR" sz="1600" b="1" dirty="0">
                <a:latin typeface="+mn-ea"/>
              </a:rPr>
              <a:t>String </a:t>
            </a:r>
            <a:r>
              <a:rPr lang="en-US" altLang="ko-KR" sz="1600" b="1" dirty="0" err="1">
                <a:latin typeface="+mn-ea"/>
              </a:rPr>
              <a:t>dateString</a:t>
            </a:r>
            <a:r>
              <a:rPr lang="en-US" altLang="ko-KR" sz="1600" b="1" dirty="0">
                <a:latin typeface="+mn-ea"/>
              </a:rPr>
              <a:t> = new </a:t>
            </a:r>
            <a:r>
              <a:rPr lang="en-US" altLang="ko-KR" sz="1600" b="1" dirty="0" err="1">
                <a:latin typeface="+mn-ea"/>
              </a:rPr>
              <a:t>SimpleDateFormat</a:t>
            </a:r>
            <a:r>
              <a:rPr lang="en-US" altLang="ko-KR" sz="1600" b="1" dirty="0">
                <a:latin typeface="+mn-ea"/>
              </a:rPr>
              <a:t>("</a:t>
            </a:r>
            <a:r>
              <a:rPr lang="en-US" altLang="ko-KR" sz="1600" b="1" dirty="0" err="1">
                <a:latin typeface="+mn-ea"/>
              </a:rPr>
              <a:t>yyyy</a:t>
            </a:r>
            <a:r>
              <a:rPr lang="en-US" altLang="ko-KR" sz="1600" b="1" dirty="0">
                <a:latin typeface="+mn-ea"/>
              </a:rPr>
              <a:t>-MM-dd").format(date);</a:t>
            </a:r>
          </a:p>
          <a:p>
            <a:r>
              <a:rPr lang="en-US" altLang="ko-KR" sz="1600" b="1" dirty="0">
                <a:latin typeface="+mn-ea"/>
              </a:rPr>
              <a:t> // 2020-04-13</a:t>
            </a:r>
          </a:p>
          <a:p>
            <a:r>
              <a:rPr lang="en-US" altLang="ko-KR" sz="1600" b="1" dirty="0" err="1">
                <a:latin typeface="+mn-ea"/>
              </a:rPr>
              <a:t>System.out.println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dateString</a:t>
            </a:r>
            <a:r>
              <a:rPr lang="en-US" altLang="ko-KR" sz="1600" b="1" dirty="0">
                <a:latin typeface="+mn-ea"/>
              </a:rPr>
              <a:t>);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Int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nYear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=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cal.get</a:t>
            </a:r>
            <a:r>
              <a:rPr lang="en-US" altLang="ko-KR" sz="1600" b="1" dirty="0">
                <a:latin typeface="+mn-ea"/>
              </a:rPr>
              <a:t> (</a:t>
            </a:r>
            <a:r>
              <a:rPr lang="en-US" altLang="ko-KR" sz="1600" b="1" dirty="0" err="1">
                <a:latin typeface="+mn-ea"/>
              </a:rPr>
              <a:t>Calendar.YEAR</a:t>
            </a:r>
            <a:r>
              <a:rPr lang="en-US" altLang="ko-KR" sz="1600" b="1" dirty="0">
                <a:latin typeface="+mn-ea"/>
              </a:rPr>
              <a:t>);  //</a:t>
            </a:r>
            <a:r>
              <a:rPr lang="ko-KR" altLang="en-US" sz="1600" b="1" dirty="0">
                <a:latin typeface="+mn-ea"/>
              </a:rPr>
              <a:t>년</a:t>
            </a:r>
            <a:endParaRPr lang="en-US" altLang="ko-KR" sz="1600" b="1" dirty="0"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C1C88B7-04BB-4441-AB8E-14B9460A0B6A}"/>
              </a:ext>
            </a:extLst>
          </p:cNvPr>
          <p:cNvCxnSpPr/>
          <p:nvPr/>
        </p:nvCxnSpPr>
        <p:spPr>
          <a:xfrm>
            <a:off x="822121" y="4420938"/>
            <a:ext cx="10234569" cy="5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1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자바 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E43CC-7FF4-4FFA-B0E9-9259A9837C72}"/>
              </a:ext>
            </a:extLst>
          </p:cNvPr>
          <p:cNvSpPr txBox="1"/>
          <p:nvPr/>
        </p:nvSpPr>
        <p:spPr>
          <a:xfrm>
            <a:off x="757604" y="1387589"/>
            <a:ext cx="10676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Java.sql.Timestamp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Date</a:t>
            </a:r>
            <a:r>
              <a:rPr lang="ko-KR" altLang="en-US" sz="1600" b="1" dirty="0">
                <a:latin typeface="+mn-ea"/>
              </a:rPr>
              <a:t>보다 정밀한 시간을 </a:t>
            </a:r>
            <a:r>
              <a:rPr lang="ko-KR" altLang="en-US" sz="1600" b="1" dirty="0" err="1">
                <a:latin typeface="+mn-ea"/>
              </a:rPr>
              <a:t>요구할때</a:t>
            </a:r>
            <a:r>
              <a:rPr lang="ko-KR" altLang="en-US" sz="1600" b="1" dirty="0">
                <a:latin typeface="+mn-ea"/>
              </a:rPr>
              <a:t> 사용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 err="1">
                <a:latin typeface="+mn-ea"/>
              </a:rPr>
              <a:t>시스템간의</a:t>
            </a:r>
            <a:r>
              <a:rPr lang="ko-KR" altLang="en-US" sz="1600" b="1" dirty="0">
                <a:latin typeface="+mn-ea"/>
              </a:rPr>
              <a:t> 프로세스 시간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등으로 우선 순위를 </a:t>
            </a:r>
            <a:r>
              <a:rPr lang="ko-KR" altLang="en-US" sz="1600" b="1" dirty="0" err="1">
                <a:latin typeface="+mn-ea"/>
              </a:rPr>
              <a:t>정할때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밀리세컨드</a:t>
            </a:r>
            <a:r>
              <a:rPr lang="ko-KR" altLang="en-US" sz="1600" b="1" dirty="0">
                <a:latin typeface="+mn-ea"/>
              </a:rPr>
              <a:t> 이하까지 사용</a:t>
            </a:r>
            <a:endParaRPr lang="en-US" altLang="ko-KR" sz="1600" b="1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latin typeface="+mn-ea"/>
              </a:rPr>
              <a:t>2020-04-13 13:00:01.000000000</a:t>
            </a:r>
          </a:p>
          <a:p>
            <a:pPr marL="285750" indent="-285750">
              <a:buFontTx/>
              <a:buChar char="-"/>
            </a:pPr>
            <a:endParaRPr lang="en-US" altLang="ko-KR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D6C3E-2EC2-4F3F-9472-8721299B4EED}"/>
              </a:ext>
            </a:extLst>
          </p:cNvPr>
          <p:cNvSpPr txBox="1"/>
          <p:nvPr/>
        </p:nvSpPr>
        <p:spPr>
          <a:xfrm>
            <a:off x="677008" y="3115922"/>
            <a:ext cx="10676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SimpleDateFormat</a:t>
            </a:r>
            <a:r>
              <a:rPr lang="en-US" altLang="ko-KR" sz="1600" b="1" dirty="0">
                <a:latin typeface="+mn-ea"/>
              </a:rPr>
              <a:t> formatter = new </a:t>
            </a:r>
            <a:r>
              <a:rPr lang="en-US" altLang="ko-KR" sz="1600" b="1" dirty="0" err="1">
                <a:latin typeface="+mn-ea"/>
              </a:rPr>
              <a:t>SimpleDateFormat</a:t>
            </a:r>
            <a:r>
              <a:rPr lang="en-US" altLang="ko-KR" sz="1600" b="1" dirty="0">
                <a:latin typeface="+mn-ea"/>
              </a:rPr>
              <a:t> ("</a:t>
            </a:r>
            <a:r>
              <a:rPr lang="en-US" altLang="ko-KR" sz="1600" b="1" dirty="0" err="1">
                <a:latin typeface="+mn-ea"/>
              </a:rPr>
              <a:t>yyyy</a:t>
            </a:r>
            <a:r>
              <a:rPr lang="en-US" altLang="ko-KR" sz="1600" b="1" dirty="0">
                <a:latin typeface="+mn-ea"/>
              </a:rPr>
              <a:t>-MM-dd </a:t>
            </a:r>
            <a:r>
              <a:rPr lang="en-US" altLang="ko-KR" sz="1600" b="1" dirty="0" err="1">
                <a:latin typeface="+mn-ea"/>
              </a:rPr>
              <a:t>hh:mm:ss</a:t>
            </a:r>
            <a:r>
              <a:rPr lang="en-US" altLang="ko-KR" sz="1600" b="1" dirty="0">
                <a:latin typeface="+mn-ea"/>
              </a:rPr>
              <a:t>");</a:t>
            </a:r>
          </a:p>
          <a:p>
            <a:r>
              <a:rPr lang="en-US" altLang="ko-KR" sz="1600" b="1" dirty="0">
                <a:latin typeface="+mn-ea"/>
              </a:rPr>
              <a:t>Calendar </a:t>
            </a:r>
            <a:r>
              <a:rPr lang="en-US" altLang="ko-KR" sz="1600" b="1" dirty="0" err="1">
                <a:latin typeface="+mn-ea"/>
              </a:rPr>
              <a:t>cal</a:t>
            </a:r>
            <a:r>
              <a:rPr lang="en-US" altLang="ko-KR" sz="1600" b="1" dirty="0">
                <a:latin typeface="+mn-ea"/>
              </a:rPr>
              <a:t> = </a:t>
            </a:r>
            <a:r>
              <a:rPr lang="en-US" altLang="ko-KR" sz="1600" b="1" dirty="0" err="1">
                <a:latin typeface="+mn-ea"/>
              </a:rPr>
              <a:t>Calendar.getInstance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r>
              <a:rPr lang="en-US" altLang="ko-KR" sz="1600" b="1" dirty="0">
                <a:latin typeface="+mn-ea"/>
              </a:rPr>
              <a:t>String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today = </a:t>
            </a:r>
            <a:r>
              <a:rPr lang="en-US" altLang="ko-KR" sz="1600" b="1" dirty="0" err="1">
                <a:latin typeface="+mn-ea"/>
              </a:rPr>
              <a:t>formatter.format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cal.getTime</a:t>
            </a:r>
            <a:r>
              <a:rPr lang="en-US" altLang="ko-KR" sz="1600" b="1" dirty="0">
                <a:latin typeface="+mn-ea"/>
              </a:rPr>
              <a:t>());</a:t>
            </a:r>
          </a:p>
          <a:p>
            <a:r>
              <a:rPr lang="en-US" altLang="ko-KR" sz="1600" b="1" dirty="0">
                <a:latin typeface="+mn-ea"/>
              </a:rPr>
              <a:t>Timestamp </a:t>
            </a:r>
            <a:r>
              <a:rPr lang="en-US" altLang="ko-KR" sz="1600" b="1" dirty="0" err="1">
                <a:latin typeface="+mn-ea"/>
              </a:rPr>
              <a:t>ts</a:t>
            </a:r>
            <a:r>
              <a:rPr lang="en-US" altLang="ko-KR" sz="1600" b="1" dirty="0">
                <a:latin typeface="+mn-ea"/>
              </a:rPr>
              <a:t> = </a:t>
            </a:r>
            <a:r>
              <a:rPr lang="en-US" altLang="ko-KR" sz="1600" b="1" dirty="0" err="1">
                <a:latin typeface="+mn-ea"/>
              </a:rPr>
              <a:t>Timestamp.valueOf</a:t>
            </a:r>
            <a:r>
              <a:rPr lang="en-US" altLang="ko-KR" sz="1600" b="1" dirty="0">
                <a:latin typeface="+mn-ea"/>
              </a:rPr>
              <a:t>(today);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 err="1">
                <a:latin typeface="+mn-ea"/>
              </a:rPr>
              <a:t>System.out.println</a:t>
            </a:r>
            <a:r>
              <a:rPr lang="en-US" altLang="ko-KR" sz="1600" b="1" dirty="0">
                <a:latin typeface="+mn-ea"/>
              </a:rPr>
              <a:t>( " Timestamp : " + </a:t>
            </a:r>
            <a:r>
              <a:rPr lang="en-US" altLang="ko-KR" sz="1600" b="1" dirty="0" err="1">
                <a:latin typeface="+mn-ea"/>
              </a:rPr>
              <a:t>ts</a:t>
            </a:r>
            <a:r>
              <a:rPr lang="en-US" altLang="ko-KR" sz="1600" b="1" dirty="0">
                <a:latin typeface="+mn-ea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0F1FB-2A14-42EB-9A72-9456C4B9685E}"/>
              </a:ext>
            </a:extLst>
          </p:cNvPr>
          <p:cNvSpPr txBox="1"/>
          <p:nvPr/>
        </p:nvSpPr>
        <p:spPr>
          <a:xfrm>
            <a:off x="677008" y="5146057"/>
            <a:ext cx="10676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// </a:t>
            </a:r>
            <a:r>
              <a:rPr lang="ko-KR" altLang="en-US" sz="1600" b="1" dirty="0">
                <a:latin typeface="+mn-ea"/>
              </a:rPr>
              <a:t>현재 시간 저장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Timestamp </a:t>
            </a:r>
            <a:r>
              <a:rPr lang="en-US" altLang="ko-KR" sz="1600" b="1" dirty="0" err="1">
                <a:latin typeface="+mn-ea"/>
              </a:rPr>
              <a:t>b_date</a:t>
            </a:r>
            <a:r>
              <a:rPr lang="en-US" altLang="ko-KR" sz="1600" b="1" dirty="0">
                <a:latin typeface="+mn-ea"/>
              </a:rPr>
              <a:t> = new Timestamp(</a:t>
            </a:r>
            <a:r>
              <a:rPr lang="en-US" altLang="ko-KR" sz="1600" b="1" dirty="0" err="1">
                <a:latin typeface="+mn-ea"/>
              </a:rPr>
              <a:t>System.currentTimeMillis</a:t>
            </a:r>
            <a:r>
              <a:rPr lang="en-US" altLang="ko-KR" sz="1600" b="1" dirty="0">
                <a:latin typeface="+mn-ea"/>
              </a:rPr>
              <a:t>());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// </a:t>
            </a:r>
            <a:r>
              <a:rPr lang="ko-KR" altLang="en-US" sz="1600" b="1" dirty="0">
                <a:latin typeface="+mn-ea"/>
              </a:rPr>
              <a:t>클래스에 데이터 저장하기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 err="1">
                <a:latin typeface="+mn-ea"/>
              </a:rPr>
              <a:t>Dto.setB_date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b_date</a:t>
            </a:r>
            <a:r>
              <a:rPr lang="en-US" altLang="ko-KR" sz="1600" b="1" dirty="0">
                <a:latin typeface="+mn-ea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407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FC216CA-BE3D-4108-9FE6-F132420A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3E80EC7-AB44-41D0-83D1-AB75C2FCA6EB}"/>
              </a:ext>
            </a:extLst>
          </p:cNvPr>
          <p:cNvSpPr/>
          <p:nvPr/>
        </p:nvSpPr>
        <p:spPr>
          <a:xfrm>
            <a:off x="533401" y="53385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2"/>
              </a:rPr>
              <a:t>http://blog.naver.com/PostView.nhn?blogId=o3k3585&amp;logNo=220889620592&amp;categoryNo=20&amp;parentCategoryNo=0&amp;viewDate=&amp;currentPage=1&amp;postListTopCurrentPage=1&amp;from=postView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16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자바 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DATE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>
                <a:latin typeface="+mn-ea"/>
              </a:rPr>
              <a:t>yyyy</a:t>
            </a:r>
            <a:r>
              <a:rPr lang="en-US" altLang="ko-KR" sz="1600" b="1" dirty="0">
                <a:latin typeface="+mn-ea"/>
              </a:rPr>
              <a:t>-mm-dd</a:t>
            </a:r>
          </a:p>
          <a:p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DATETIME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>
                <a:latin typeface="+mn-ea"/>
              </a:rPr>
              <a:t>yyyy</a:t>
            </a:r>
            <a:r>
              <a:rPr lang="en-US" altLang="ko-KR" sz="1600" b="1" dirty="0">
                <a:latin typeface="+mn-ea"/>
              </a:rPr>
              <a:t>-mm-dd </a:t>
            </a:r>
            <a:r>
              <a:rPr lang="en-US" altLang="ko-KR" sz="1600" b="1" dirty="0" err="1">
                <a:latin typeface="+mn-ea"/>
              </a:rPr>
              <a:t>hh:mm:ss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'1000-01-01 00:00:00' to '9999-12-31 23:59:59'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문자형으로 저장</a:t>
            </a:r>
          </a:p>
          <a:p>
            <a:r>
              <a:rPr lang="en-US" altLang="ko-KR" sz="1600" b="1" dirty="0">
                <a:latin typeface="+mn-ea"/>
              </a:rPr>
              <a:t>- 8byte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수정 시 날짜 시간 직접 입력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글 등록 예약 날짜</a:t>
            </a:r>
          </a:p>
          <a:p>
            <a:endParaRPr lang="ko-KR" altLang="en-US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TIMESTAMP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>
                <a:latin typeface="+mn-ea"/>
              </a:rPr>
              <a:t>yyyy</a:t>
            </a:r>
            <a:r>
              <a:rPr lang="en-US" altLang="ko-KR" sz="1600" b="1" dirty="0">
                <a:latin typeface="+mn-ea"/>
              </a:rPr>
              <a:t>-mm-dd </a:t>
            </a:r>
            <a:r>
              <a:rPr lang="en-US" altLang="ko-KR" sz="1600" b="1" dirty="0" err="1">
                <a:latin typeface="+mn-ea"/>
              </a:rPr>
              <a:t>hh:mm:ss</a:t>
            </a:r>
            <a:endParaRPr lang="en-US" altLang="ko-KR" sz="16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- '1970-01-01 00:00:01' to '2038-01-19 03:14:07' (UTC : </a:t>
            </a:r>
            <a:r>
              <a:rPr lang="ko-KR" altLang="en-US" sz="1600" b="1" dirty="0">
                <a:latin typeface="+mn-ea"/>
              </a:rPr>
              <a:t>국제 표준 시</a:t>
            </a:r>
            <a:r>
              <a:rPr lang="en-US" altLang="ko-KR" sz="1600" b="1" dirty="0">
                <a:latin typeface="+mn-ea"/>
              </a:rPr>
              <a:t>)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숫자형으로 저장</a:t>
            </a:r>
          </a:p>
          <a:p>
            <a:r>
              <a:rPr lang="en-US" altLang="ko-KR" sz="1600" b="1" dirty="0">
                <a:latin typeface="+mn-ea"/>
              </a:rPr>
              <a:t>- 4byte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en-US" altLang="ko-KR" sz="1600" b="1" dirty="0" err="1">
                <a:latin typeface="+mn-ea"/>
              </a:rPr>
              <a:t>current_timestamp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사용시 자동으로 입력</a:t>
            </a:r>
          </a:p>
          <a:p>
            <a:r>
              <a:rPr lang="en-US" altLang="ko-KR" sz="1600" b="1" dirty="0">
                <a:latin typeface="+mn-ea"/>
              </a:rPr>
              <a:t>- </a:t>
            </a:r>
            <a:r>
              <a:rPr lang="ko-KR" altLang="en-US" sz="1600" b="1" dirty="0">
                <a:latin typeface="+mn-ea"/>
              </a:rPr>
              <a:t>자동으로 수정날짜를 저장</a:t>
            </a:r>
            <a:endParaRPr lang="en-US" altLang="ko-KR" sz="16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1981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문자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날짜의 데이터 </a:t>
            </a:r>
            <a:r>
              <a:rPr lang="ko-KR" altLang="en-US" sz="1600" b="1" dirty="0" err="1">
                <a:latin typeface="+mn-ea"/>
              </a:rPr>
              <a:t>형변환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5DDEB-E18D-433B-A966-B853E7FA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23" y="1625362"/>
            <a:ext cx="7889766" cy="509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0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B439D-BD77-4D5F-8F3D-C80EC372F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759" y="1683700"/>
            <a:ext cx="8423289" cy="441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문자형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날짜형을 문자형으로 변환 </a:t>
            </a:r>
            <a:r>
              <a:rPr lang="en-US" altLang="ko-KR" sz="1600" b="1" dirty="0">
                <a:latin typeface="+mn-ea"/>
              </a:rPr>
              <a:t>– TO_CHAR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6B5023-3B60-4841-8C45-719D67D6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19" y="1746978"/>
            <a:ext cx="9058362" cy="47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8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기본형 출력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다른 형태 출력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DF499-2134-4AB4-93EA-8FB5ED05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15" y="1634887"/>
            <a:ext cx="8923003" cy="4721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BFE517-362D-44C2-8D71-EAA35DA7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310" y="6454677"/>
            <a:ext cx="6143625" cy="27622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3740A39-5EDC-454C-B75E-7FA875E5035F}"/>
              </a:ext>
            </a:extLst>
          </p:cNvPr>
          <p:cNvSpPr/>
          <p:nvPr/>
        </p:nvSpPr>
        <p:spPr>
          <a:xfrm>
            <a:off x="3691156" y="6509857"/>
            <a:ext cx="306154" cy="194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9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기본형 출력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다른 형태 출력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EFEA5E-8436-429C-A733-1EC52973C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64" y="1800510"/>
            <a:ext cx="9529719" cy="17471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895A34-2CD5-441A-B06F-E93313765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64" y="3754765"/>
            <a:ext cx="8903734" cy="17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8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시간 출력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C18541-008F-4DF9-BE46-B771F613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445" y="1915160"/>
            <a:ext cx="8965865" cy="4283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33470C-6446-42C2-83DC-4F5DB497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6329086"/>
            <a:ext cx="6848475" cy="36195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B3B698B-F9D9-4A51-8E60-1BFEF83AEA7E}"/>
              </a:ext>
            </a:extLst>
          </p:cNvPr>
          <p:cNvSpPr/>
          <p:nvPr/>
        </p:nvSpPr>
        <p:spPr>
          <a:xfrm>
            <a:off x="3171038" y="6382066"/>
            <a:ext cx="306154" cy="19484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6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시간 출력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5FEE09-5019-4EF0-864D-0747314E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03" y="1805405"/>
            <a:ext cx="9255154" cy="19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44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숫자를 문자형으로 변환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DC97C-AA02-48C0-A5EB-142AB9412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16" y="1723245"/>
            <a:ext cx="8984215" cy="1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5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 출력 형식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DFB10D-A49E-496A-BD9A-CC3632D6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73" y="2093303"/>
            <a:ext cx="8970628" cy="370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359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 출력 형식 </a:t>
            </a:r>
            <a:r>
              <a:rPr lang="en-US" altLang="ko-KR" sz="1600" b="1" dirty="0">
                <a:latin typeface="+mn-ea"/>
              </a:rPr>
              <a:t>– </a:t>
            </a:r>
            <a:r>
              <a:rPr lang="ko-KR" altLang="en-US" sz="1600" b="1" dirty="0">
                <a:latin typeface="+mn-ea"/>
              </a:rPr>
              <a:t>통화기호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자릿수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천단위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DB497-D3B8-4E8A-A5EA-030D6ABF0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4" y="1748477"/>
            <a:ext cx="7421423" cy="49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328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 출력 형식 </a:t>
            </a:r>
            <a:r>
              <a:rPr lang="en-US" altLang="ko-KR" sz="1600" b="1" dirty="0">
                <a:latin typeface="+mn-ea"/>
              </a:rPr>
              <a:t>– </a:t>
            </a:r>
            <a:r>
              <a:rPr lang="ko-KR" altLang="en-US" sz="1600" b="1" dirty="0" err="1">
                <a:latin typeface="+mn-ea"/>
              </a:rPr>
              <a:t>빈자리수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0</a:t>
            </a:r>
            <a:r>
              <a:rPr lang="ko-KR" altLang="en-US" sz="1600" b="1" dirty="0">
                <a:latin typeface="+mn-ea"/>
              </a:rPr>
              <a:t>으로 채움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 err="1">
                <a:latin typeface="+mn-ea"/>
              </a:rPr>
              <a:t>천단위</a:t>
            </a:r>
            <a:r>
              <a:rPr lang="en-US" altLang="ko-KR" sz="1600" b="1" dirty="0">
                <a:latin typeface="+mn-ea"/>
              </a:rPr>
              <a:t>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09657E-B840-469E-94D6-364E0C92B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08" y="1872946"/>
            <a:ext cx="8121999" cy="466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89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 </a:t>
            </a:r>
            <a:r>
              <a:rPr lang="en-US" altLang="ko-KR" sz="1600" b="1" dirty="0">
                <a:latin typeface="+mn-ea"/>
                <a:ea typeface="+mn-ea"/>
              </a:rPr>
              <a:t>– </a:t>
            </a:r>
            <a:r>
              <a:rPr lang="ko-KR" altLang="en-US" sz="1600" b="1" dirty="0">
                <a:latin typeface="+mn-ea"/>
                <a:ea typeface="+mn-ea"/>
              </a:rPr>
              <a:t>날짜형 변환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날짜형으로 변환하는 </a:t>
            </a:r>
            <a:r>
              <a:rPr lang="en-US" altLang="ko-KR" sz="1600" b="1" dirty="0">
                <a:latin typeface="+mn-ea"/>
              </a:rPr>
              <a:t>TO_DATE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3180FD-46BD-4C6D-90B1-99B097F96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05" y="1814564"/>
            <a:ext cx="8469997" cy="454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3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EB20F8-7A4A-40BE-908D-4B5558AAA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965" y="1795194"/>
            <a:ext cx="8937072" cy="430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 </a:t>
            </a:r>
            <a:r>
              <a:rPr lang="en-US" altLang="ko-KR" sz="1600" b="1" dirty="0">
                <a:latin typeface="+mn-ea"/>
                <a:ea typeface="+mn-ea"/>
              </a:rPr>
              <a:t>– </a:t>
            </a:r>
            <a:r>
              <a:rPr lang="ko-KR" altLang="en-US" sz="1600" b="1" dirty="0">
                <a:latin typeface="+mn-ea"/>
                <a:ea typeface="+mn-ea"/>
              </a:rPr>
              <a:t>날짜형 변환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날짜형으로 변환하는 </a:t>
            </a:r>
            <a:r>
              <a:rPr lang="en-US" altLang="ko-KR" sz="1600" b="1" dirty="0">
                <a:latin typeface="+mn-ea"/>
              </a:rPr>
              <a:t>TO_DATE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6927A3-29E8-43CA-8144-74CBC02F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32" y="1706305"/>
            <a:ext cx="9029350" cy="473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60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 </a:t>
            </a:r>
            <a:r>
              <a:rPr lang="en-US" altLang="ko-KR" sz="1600" b="1" dirty="0">
                <a:latin typeface="+mn-ea"/>
                <a:ea typeface="+mn-ea"/>
              </a:rPr>
              <a:t>– </a:t>
            </a:r>
            <a:r>
              <a:rPr lang="ko-KR" altLang="en-US" sz="1600" b="1" dirty="0">
                <a:latin typeface="+mn-ea"/>
                <a:ea typeface="+mn-ea"/>
              </a:rPr>
              <a:t>날짜형 변환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날짜형으로 변환하는 </a:t>
            </a:r>
            <a:r>
              <a:rPr lang="en-US" altLang="ko-KR" sz="1600" b="1" dirty="0">
                <a:latin typeface="+mn-ea"/>
              </a:rPr>
              <a:t>TO_DATE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D3CD8A-DD54-4F44-A42D-4BA6214B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15" y="1910631"/>
            <a:ext cx="8844793" cy="45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1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latin typeface="+mn-ea"/>
                <a:ea typeface="+mn-ea"/>
              </a:rPr>
              <a:t>형변환</a:t>
            </a:r>
            <a:r>
              <a:rPr lang="ko-KR" altLang="en-US" sz="1600" b="1" dirty="0">
                <a:latin typeface="+mn-ea"/>
                <a:ea typeface="+mn-ea"/>
              </a:rPr>
              <a:t> 함수 </a:t>
            </a:r>
            <a:r>
              <a:rPr lang="en-US" altLang="ko-KR" sz="1600" b="1" dirty="0">
                <a:latin typeface="+mn-ea"/>
                <a:ea typeface="+mn-ea"/>
              </a:rPr>
              <a:t>– </a:t>
            </a:r>
            <a:r>
              <a:rPr lang="ko-KR" altLang="en-US" sz="1600" b="1" dirty="0">
                <a:latin typeface="+mn-ea"/>
                <a:ea typeface="+mn-ea"/>
              </a:rPr>
              <a:t>날짜형 변환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날짜형으로 변환하는 </a:t>
            </a:r>
            <a:r>
              <a:rPr lang="en-US" altLang="ko-KR" sz="1600" b="1" dirty="0">
                <a:latin typeface="+mn-ea"/>
              </a:rPr>
              <a:t>TO_DATE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01560A-1CE9-4A7D-8618-2BEAD7F2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75" y="1803464"/>
            <a:ext cx="7835857" cy="48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7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</a:t>
            </a:r>
            <a:r>
              <a:rPr lang="ko-KR" altLang="en-US" sz="1600" b="1" dirty="0">
                <a:latin typeface="+mn-ea"/>
              </a:rPr>
              <a:t>을 다른 값으로 변환하는 </a:t>
            </a:r>
            <a:r>
              <a:rPr lang="en-US" altLang="ko-KR" sz="1600" b="1" dirty="0">
                <a:latin typeface="+mn-ea"/>
              </a:rPr>
              <a:t>NVL</a:t>
            </a:r>
            <a:r>
              <a:rPr lang="ko-KR" altLang="en-US" sz="1600" b="1" dirty="0">
                <a:latin typeface="+mn-ea"/>
              </a:rPr>
              <a:t>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D9A6DA-8BCF-45B1-95EA-82C3BCB8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54" y="1247711"/>
            <a:ext cx="8440016" cy="548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7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F21E53-840F-4C3E-9E72-6DC6B8B73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02" y="1716621"/>
            <a:ext cx="9734725" cy="3297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265006-4AA0-4C22-AEEA-BE2C544F4877}"/>
              </a:ext>
            </a:extLst>
          </p:cNvPr>
          <p:cNvSpPr txBox="1"/>
          <p:nvPr/>
        </p:nvSpPr>
        <p:spPr>
          <a:xfrm>
            <a:off x="5785903" y="5838768"/>
            <a:ext cx="4784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Select </a:t>
            </a:r>
            <a:r>
              <a:rPr lang="en-US" altLang="ko-KR" sz="1600" b="1" dirty="0" err="1">
                <a:latin typeface="+mn-ea"/>
              </a:rPr>
              <a:t>ename,nvl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to_char</a:t>
            </a:r>
            <a:r>
              <a:rPr lang="en-US" altLang="ko-KR" sz="1600" b="1" dirty="0">
                <a:latin typeface="+mn-ea"/>
              </a:rPr>
              <a:t>(</a:t>
            </a:r>
            <a:r>
              <a:rPr lang="en-US" altLang="ko-KR" sz="1600" b="1" dirty="0" err="1">
                <a:latin typeface="+mn-ea"/>
              </a:rPr>
              <a:t>mgr</a:t>
            </a:r>
            <a:r>
              <a:rPr lang="en-US" altLang="ko-KR" sz="1600" b="1" dirty="0">
                <a:latin typeface="+mn-ea"/>
              </a:rPr>
              <a:t>),’</a:t>
            </a:r>
            <a:r>
              <a:rPr lang="en-US" altLang="ko-KR" sz="1600" b="1" dirty="0" err="1">
                <a:latin typeface="+mn-ea"/>
              </a:rPr>
              <a:t>ceo</a:t>
            </a:r>
            <a:r>
              <a:rPr lang="en-US" altLang="ko-KR" sz="1600" b="1" dirty="0">
                <a:latin typeface="+mn-ea"/>
              </a:rPr>
              <a:t>’) from emp;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881F8-B641-456C-9595-E3F6540A9F2D}"/>
              </a:ext>
            </a:extLst>
          </p:cNvPr>
          <p:cNvSpPr txBox="1"/>
          <p:nvPr/>
        </p:nvSpPr>
        <p:spPr>
          <a:xfrm>
            <a:off x="6096000" y="6177322"/>
            <a:ext cx="447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solidFill>
                  <a:srgbClr val="FF0000"/>
                </a:solidFill>
                <a:latin typeface="+mn-ea"/>
              </a:rPr>
              <a:t>Mgr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데이터 타입 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- number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형이기에 문자형으로 변환해야 함</a:t>
            </a: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043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BE9CD-5CA3-4CEB-AF7E-7D2CD7AC1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321" y="1617660"/>
            <a:ext cx="9500532" cy="23213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847F2FD-C6E1-470A-BA49-58BC0F8F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687" y="4275684"/>
            <a:ext cx="9276303" cy="208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7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8F1C89-C09C-4B2B-A431-3C905F7A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67" y="1833431"/>
            <a:ext cx="9838756" cy="2092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8DC60A-0CE9-4120-8611-F5EE91121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478" y="4570995"/>
            <a:ext cx="40195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8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</a:t>
            </a:r>
            <a:r>
              <a:rPr lang="en-US" altLang="ko-KR" sz="1600" b="1" dirty="0">
                <a:latin typeface="+mn-ea"/>
              </a:rPr>
              <a:t>-ROUND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70D7DE-F5D4-4B43-87BB-D98E4DF80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075" y="1241734"/>
            <a:ext cx="7370657" cy="540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9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</a:t>
            </a:r>
            <a:r>
              <a:rPr lang="en-US" altLang="ko-KR" sz="1600" b="1" dirty="0">
                <a:latin typeface="+mn-ea"/>
              </a:rPr>
              <a:t>-ROUND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6E16B-4CF4-426B-93E1-0A5C00D3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828471"/>
            <a:ext cx="9834694" cy="42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8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</a:t>
            </a:r>
            <a:r>
              <a:rPr lang="en-US" altLang="ko-KR" sz="1600" b="1" dirty="0">
                <a:latin typeface="+mn-ea"/>
              </a:rPr>
              <a:t>-ROUND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C6E16B-4CF4-426B-93E1-0A5C00D3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828471"/>
            <a:ext cx="9834694" cy="426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2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함수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</a:t>
            </a:r>
            <a:r>
              <a:rPr lang="en-US" altLang="ko-KR" sz="1600" b="1" dirty="0">
                <a:latin typeface="+mn-ea"/>
              </a:rPr>
              <a:t>-TRUNC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6DE61E-9517-4CB2-8997-D00BE848F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933" y="1805549"/>
            <a:ext cx="8529636" cy="4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3757</TotalTime>
  <Words>675</Words>
  <Application>Microsoft Office PowerPoint</Application>
  <PresentationFormat>와이드스크린</PresentationFormat>
  <Paragraphs>155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lee01</cp:lastModifiedBy>
  <cp:revision>1077</cp:revision>
  <dcterms:created xsi:type="dcterms:W3CDTF">2014-12-01T08:37:15Z</dcterms:created>
  <dcterms:modified xsi:type="dcterms:W3CDTF">2020-04-16T16:41:03Z</dcterms:modified>
</cp:coreProperties>
</file>